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8" r:id="rId3"/>
    <p:sldId id="269" r:id="rId4"/>
    <p:sldId id="270" r:id="rId5"/>
    <p:sldId id="271" r:id="rId6"/>
    <p:sldId id="27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1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CD37-828F-436A-5837-80E61E58F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84E4F-6D6E-B40D-74BF-D33312662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DD3F8-AF4E-B8CF-C175-8E558FE57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11E9F-7124-412E-9DFA-F07795F0254B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94D5E-E120-6565-6E5A-8A4347219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A6A91-00AD-46B0-3537-A169BE24B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E671B-9246-41AD-B189-327D062D9F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12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336AC-EFB0-784D-07D4-E860F824E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6A2890-925F-D913-130B-3E9036E721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ED74E-6923-B7AE-135B-E25FB05CD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11E9F-7124-412E-9DFA-F07795F0254B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35AAE-EF1D-4FE9-CC43-D9365E8BC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84D52-29A2-EFD4-FA0A-0C24EDCE0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E671B-9246-41AD-B189-327D062D9F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474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0673FE-6A7D-131D-F601-17D8F12F3A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9E268D-C8CA-61D1-B6D8-614E0CBCD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D2250-B96F-8112-A462-2B54B4447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11E9F-7124-412E-9DFA-F07795F0254B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334FD-03A5-8887-0573-D1476EDF7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E2ED4-D460-FC89-8107-16145937F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E671B-9246-41AD-B189-327D062D9F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52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E3276-3A37-981A-6338-00FFBCF54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FBC62-415D-51EC-C83A-95DCA55AF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D38E8-9990-DABD-4BBD-E10AA509A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11E9F-7124-412E-9DFA-F07795F0254B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FF335-605E-CA24-3BDB-13A6D8B90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119BA-1D0F-50BC-A735-A5BFBA27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E671B-9246-41AD-B189-327D062D9F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5857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5EA1-5770-03AB-7A81-E3D1F7E9C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D92C1-AF3E-03AD-A038-0AC752B88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5EC7C-FA8E-7E19-2D3E-07DE87883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11E9F-7124-412E-9DFA-F07795F0254B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4648B-FE66-CB8D-F7AB-D94B791C9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F22CB-668C-1D61-70BF-ECB7623E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E671B-9246-41AD-B189-327D062D9F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98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DD91-E11F-C3A6-1984-14F390321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3DD37-40A6-E45D-E8D4-17A1FE9B5A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7144F-31FD-E208-05F7-57000CCA6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3BA42-2D34-6762-DD94-D57878E4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11E9F-7124-412E-9DFA-F07795F0254B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D3667-1CE7-FCA5-0366-9D391B72B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28191-A428-4559-AD61-25062913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E671B-9246-41AD-B189-327D062D9F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217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E5B8D-A0EB-DA45-1043-AB3D47D9F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18D46-A0D0-AEBD-4C60-CEFE21BE1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98DF7-B579-B8D5-804C-76CF82624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D13F01-691A-FC1E-00C0-2BAAD83455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E69B6-B56E-A52E-A3F8-AFD0DFE0DE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64DBB2-654B-9D35-5B3A-908A8DDDE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11E9F-7124-412E-9DFA-F07795F0254B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316D7D-2943-B389-EAED-2F7C20FC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7EB1E0-4364-90F1-9242-8B5595962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E671B-9246-41AD-B189-327D062D9F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00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B18FF-9568-0E5D-4565-4171CCFD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BEE74-F453-34D6-0A25-FB04BEDA1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11E9F-7124-412E-9DFA-F07795F0254B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199F7-827A-A1DC-9323-DE4DE7A5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65F7F-FC8A-D120-C304-2DF13BF16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E671B-9246-41AD-B189-327D062D9F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22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D4A4EE-F76F-6FC1-1329-A8E335CFE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11E9F-7124-412E-9DFA-F07795F0254B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F5E92C-274F-E1C1-1298-B65AB63BA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C244B-85B0-1AB2-D221-95BE1842B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E671B-9246-41AD-B189-327D062D9F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274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72168-4ACE-4FA3-461D-3645526DE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04988-1841-4FC8-2461-83E1CC8A7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DCF91-14AE-F80D-AD28-994250477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2D5F2-1FAC-62E3-48E1-25C2FA200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11E9F-7124-412E-9DFA-F07795F0254B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61B65-1952-BF9F-3AB3-24F0D35DE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D010E-55E7-5896-15C5-75132E83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E671B-9246-41AD-B189-327D062D9F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42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B3EC1-A0E5-5516-58E0-F4F574058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9AB59-122C-9E9C-9E35-C44104800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B8FF3-633D-5AB0-F31E-36BBF3D9E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38586-7698-E9E1-1BCC-2778FE891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11E9F-7124-412E-9DFA-F07795F0254B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0B9B2-31D4-D1C6-4235-F78B071E8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43C52-C0F5-2FE6-2C69-C4C4C3C9D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BE671B-9246-41AD-B189-327D062D9F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791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BDF574-24F7-571E-D3BE-42EB26E31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B9079-39E1-4E32-E176-9E5404254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FA945-2D41-2245-2E76-791FE6DB6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1E9F-7124-412E-9DFA-F07795F0254B}" type="datetimeFigureOut">
              <a:rPr lang="en-IN" smtClean="0"/>
              <a:t>09-11-2024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AA65E-8A1D-E6C1-3C7C-8AD2310A5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B8535-E451-BE32-1367-2D4C08FCD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E671B-9246-41AD-B189-327D062D9F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110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pralves.net/post/2016/04/14/home-made-solar-tracker-using-arduino-uno-r3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B733AC-9B2B-24E9-1F6B-23DDC980729C}"/>
              </a:ext>
            </a:extLst>
          </p:cNvPr>
          <p:cNvSpPr txBox="1"/>
          <p:nvPr/>
        </p:nvSpPr>
        <p:spPr>
          <a:xfrm>
            <a:off x="2064740" y="2154435"/>
            <a:ext cx="78686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      TOPIC : “D</a:t>
            </a:r>
            <a:r>
              <a:rPr lang="en-IN" sz="2200" b="1" dirty="0" err="1">
                <a:solidFill>
                  <a:srgbClr val="ED7D31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ual</a:t>
            </a:r>
            <a:r>
              <a:rPr lang="en-IN" sz="2200" b="1" dirty="0">
                <a:solidFill>
                  <a:srgbClr val="ED7D31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Axis Solar Tracker System</a:t>
            </a:r>
            <a:r>
              <a:rPr kumimoji="0" lang="en-IN" sz="22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F73B6-164C-6EF1-8F31-C6F116A553A2}"/>
              </a:ext>
            </a:extLst>
          </p:cNvPr>
          <p:cNvSpPr txBox="1"/>
          <p:nvPr/>
        </p:nvSpPr>
        <p:spPr>
          <a:xfrm>
            <a:off x="2939803" y="0"/>
            <a:ext cx="61185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Bharati Vidyapeeth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(Deemed to be University)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College of Engineering, Pune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079CB-8B70-4FC1-CBC1-ECE924AE1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3D2D45-2C84-4ED2-9C9C-53261234CD12}" type="slidenum">
              <a:rPr kumimoji="0" lang="en-IN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142ED2-3D71-44F7-8388-C889B0DE2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18544"/>
              </p:ext>
            </p:extLst>
          </p:nvPr>
        </p:nvGraphicFramePr>
        <p:xfrm>
          <a:off x="2440782" y="4313362"/>
          <a:ext cx="7627677" cy="923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2559">
                  <a:extLst>
                    <a:ext uri="{9D8B030D-6E8A-4147-A177-3AD203B41FA5}">
                      <a16:colId xmlns:a16="http://schemas.microsoft.com/office/drawing/2014/main" val="1321296556"/>
                    </a:ext>
                  </a:extLst>
                </a:gridCol>
                <a:gridCol w="2542559">
                  <a:extLst>
                    <a:ext uri="{9D8B030D-6E8A-4147-A177-3AD203B41FA5}">
                      <a16:colId xmlns:a16="http://schemas.microsoft.com/office/drawing/2014/main" val="2801820290"/>
                    </a:ext>
                  </a:extLst>
                </a:gridCol>
                <a:gridCol w="2542559">
                  <a:extLst>
                    <a:ext uri="{9D8B030D-6E8A-4147-A177-3AD203B41FA5}">
                      <a16:colId xmlns:a16="http://schemas.microsoft.com/office/drawing/2014/main" val="730438959"/>
                    </a:ext>
                  </a:extLst>
                </a:gridCol>
              </a:tblGrid>
              <a:tr h="46152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ROLL NO.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720218"/>
                  </a:ext>
                </a:extLst>
              </a:tr>
              <a:tr h="4615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RAHUL KUMAR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2414111034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4960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C7AF2A1-9179-7EBD-F831-5CB0C3A874A5}"/>
              </a:ext>
            </a:extLst>
          </p:cNvPr>
          <p:cNvSpPr txBox="1"/>
          <p:nvPr/>
        </p:nvSpPr>
        <p:spPr>
          <a:xfrm>
            <a:off x="2108718" y="1569660"/>
            <a:ext cx="87116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INFORMATION TECHNOLOGY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78D8D4-B883-F274-8452-E93C6387A1F4}"/>
              </a:ext>
            </a:extLst>
          </p:cNvPr>
          <p:cNvSpPr txBox="1"/>
          <p:nvPr/>
        </p:nvSpPr>
        <p:spPr>
          <a:xfrm>
            <a:off x="1950098" y="2864566"/>
            <a:ext cx="7464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           </a:t>
            </a:r>
            <a:r>
              <a:rPr kumimoji="0" lang="en-IN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 the guidance of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            Prof. Prakash </a:t>
            </a: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Devale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20EA2B-214D-2616-C5FE-57DB97C88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56" y="220229"/>
            <a:ext cx="1567542" cy="15696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6D7DA3-4D3F-10F0-E90A-7475AAAAC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20" b="21919"/>
          <a:stretch/>
        </p:blipFill>
        <p:spPr>
          <a:xfrm>
            <a:off x="9839033" y="108266"/>
            <a:ext cx="2143125" cy="104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95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B1F74-75DC-9E04-DC96-982CB4DF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547"/>
            <a:ext cx="10515600" cy="770021"/>
          </a:xfrm>
        </p:spPr>
        <p:txBody>
          <a:bodyPr/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 TITLE</a:t>
            </a:r>
            <a:endParaRPr lang="en-I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34A01-6E26-5BC7-1E71-CCEC0A06E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8568"/>
            <a:ext cx="11263604" cy="50211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AXIS SOLAR TACKER SYSTEM USING ARDUINO UNO</a:t>
            </a:r>
          </a:p>
          <a:p>
            <a:pPr marL="0" indent="0" algn="just">
              <a:buNone/>
            </a:pPr>
            <a:endParaRPr lang="en-US" sz="25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None/>
            </a:pPr>
            <a:endParaRPr lang="en-US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58ACAE-2E59-F2CE-C501-27D4A9784501}"/>
              </a:ext>
            </a:extLst>
          </p:cNvPr>
          <p:cNvSpPr txBox="1"/>
          <p:nvPr/>
        </p:nvSpPr>
        <p:spPr>
          <a:xfrm>
            <a:off x="465222" y="1578510"/>
            <a:ext cx="7011712" cy="16498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500" dirty="0">
                <a:cs typeface="Times New Roman" panose="02020603050405020304" pitchFamily="18" charset="0"/>
              </a:rPr>
              <a:t>Solar tracker systems are designed to enhance the efficiency of solar panels by continuously adjusting their position to capture the maximum amount of sunlight throughout the day.</a:t>
            </a:r>
            <a:endParaRPr lang="en-IN" sz="2500" dirty="0"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B5A58-30BD-FFA7-42DE-F4E2ABF05612}"/>
              </a:ext>
            </a:extLst>
          </p:cNvPr>
          <p:cNvSpPr txBox="1"/>
          <p:nvPr/>
        </p:nvSpPr>
        <p:spPr>
          <a:xfrm>
            <a:off x="465222" y="3453963"/>
            <a:ext cx="7011711" cy="16498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500" dirty="0"/>
              <a:t>Dual-axis trackers offer more precise movement than single-axis or fixed solar panels, allowing them to follow the sun more accurately and produce more energy throughout the day.</a:t>
            </a:r>
            <a:endParaRPr lang="en-IN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A32BD-2282-028B-197C-D1C5B38C29C4}"/>
              </a:ext>
            </a:extLst>
          </p:cNvPr>
          <p:cNvSpPr txBox="1"/>
          <p:nvPr/>
        </p:nvSpPr>
        <p:spPr>
          <a:xfrm>
            <a:off x="465222" y="5346441"/>
            <a:ext cx="7011711" cy="12464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500" dirty="0"/>
              <a:t>Implementing dual-axis trackers significantly increases energy production compared to single-axis or fixed systems.</a:t>
            </a:r>
            <a:endParaRPr lang="en-IN" sz="2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4632C5-0B38-917E-F32F-452516C6A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174" y="1578510"/>
            <a:ext cx="4553826" cy="50211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D627F6-A36E-7710-D72E-F02935F9E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04" y="140407"/>
            <a:ext cx="870814" cy="90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04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B480F-9BA9-BB1D-A02D-734DD78B7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505"/>
            <a:ext cx="10515600" cy="99461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Solar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Tracker</a:t>
            </a: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Systems</a:t>
            </a:r>
            <a:br>
              <a:rPr lang="en-US" b="1" dirty="0"/>
            </a:b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1900C9-029B-22A9-41E6-00B87FD5A2B4}"/>
              </a:ext>
            </a:extLst>
          </p:cNvPr>
          <p:cNvSpPr txBox="1"/>
          <p:nvPr/>
        </p:nvSpPr>
        <p:spPr>
          <a:xfrm>
            <a:off x="4780547" y="949432"/>
            <a:ext cx="3513221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200" b="1" u="sng" dirty="0"/>
              <a:t>Solar Energy Optimization</a:t>
            </a:r>
          </a:p>
          <a:p>
            <a:pPr>
              <a:lnSpc>
                <a:spcPct val="150000"/>
              </a:lnSpc>
            </a:pPr>
            <a:r>
              <a:rPr lang="en-US" dirty="0"/>
              <a:t>Solar tracker systems play a crucial role in maximizing the efficiency of solar panels by constantly adjusting their position to capture the most sunlight.</a:t>
            </a:r>
          </a:p>
          <a:p>
            <a:pPr marL="342900" indent="-342900">
              <a:buAutoNum type="arabicPeriod"/>
            </a:pP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662DCC-A7C7-24DA-E42E-EEB21AE5059F}"/>
              </a:ext>
            </a:extLst>
          </p:cNvPr>
          <p:cNvSpPr txBox="1"/>
          <p:nvPr/>
        </p:nvSpPr>
        <p:spPr>
          <a:xfrm>
            <a:off x="8365011" y="995599"/>
            <a:ext cx="34419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/>
              <a:t>2. Types of Trackers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9B304-78C3-7D67-03CF-0B4557FB7807}"/>
              </a:ext>
            </a:extLst>
          </p:cNvPr>
          <p:cNvSpPr txBox="1"/>
          <p:nvPr/>
        </p:nvSpPr>
        <p:spPr>
          <a:xfrm>
            <a:off x="4814044" y="3788238"/>
            <a:ext cx="7259767" cy="28772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     </a:t>
            </a:r>
            <a:r>
              <a:rPr lang="en-US" sz="2200" b="1" u="sng" dirty="0"/>
              <a:t>Application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u="sng" dirty="0"/>
              <a:t> </a:t>
            </a:r>
            <a:r>
              <a:rPr lang="en-US" b="1" u="sng" dirty="0" err="1"/>
              <a:t>Residental</a:t>
            </a:r>
            <a:r>
              <a:rPr lang="en-US" b="1" u="sng" dirty="0"/>
              <a:t> : </a:t>
            </a:r>
            <a:r>
              <a:rPr lang="en-US" dirty="0"/>
              <a:t>Used in home solar installation to increase energy efficiency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u="sng" dirty="0" err="1"/>
              <a:t>Commerical</a:t>
            </a:r>
            <a:r>
              <a:rPr lang="en-US" b="1" u="sng" dirty="0"/>
              <a:t>: </a:t>
            </a:r>
            <a:r>
              <a:rPr lang="en-US" dirty="0"/>
              <a:t>Deployed in solar farms for businesses to reduce energy loss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u="sng" dirty="0" err="1"/>
              <a:t>Industruial</a:t>
            </a:r>
            <a:r>
              <a:rPr lang="en-US" b="1" u="sng" dirty="0"/>
              <a:t> : </a:t>
            </a:r>
            <a:r>
              <a:rPr lang="en-US" dirty="0"/>
              <a:t>Utilized in large-scale powerplants to maximize </a:t>
            </a:r>
            <a:r>
              <a:rPr lang="en-US" dirty="0" err="1"/>
              <a:t>renewablae</a:t>
            </a:r>
            <a:r>
              <a:rPr lang="en-US" dirty="0"/>
              <a:t> </a:t>
            </a:r>
            <a:r>
              <a:rPr lang="en-US" dirty="0" err="1"/>
              <a:t>enery</a:t>
            </a:r>
            <a:r>
              <a:rPr lang="en-US" dirty="0"/>
              <a:t> production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B13418-1F77-3E3F-3841-9526C12C0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8332" y="4261957"/>
            <a:ext cx="4196346" cy="23347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F66166-3DD4-955D-BF7F-A0C9E97F7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31" y="995599"/>
            <a:ext cx="4121458" cy="31357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00548D-2076-9609-E82B-AF6A77F72EF6}"/>
              </a:ext>
            </a:extLst>
          </p:cNvPr>
          <p:cNvSpPr txBox="1"/>
          <p:nvPr/>
        </p:nvSpPr>
        <p:spPr>
          <a:xfrm>
            <a:off x="8462865" y="1623528"/>
            <a:ext cx="33441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u="sng" dirty="0"/>
              <a:t>Fixed panels</a:t>
            </a:r>
            <a:r>
              <a:rPr lang="en-US" dirty="0"/>
              <a:t>: No movement , stay in one position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u="sng" dirty="0"/>
              <a:t>Single-axis trackers</a:t>
            </a:r>
            <a:r>
              <a:rPr lang="en-US" dirty="0"/>
              <a:t>: Adjust along one axis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u="sng" dirty="0"/>
              <a:t>Dual –axis tracker </a:t>
            </a:r>
            <a:r>
              <a:rPr lang="en-US" dirty="0"/>
              <a:t>: Adjust along both axes for maximum sunlight capture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F4F262-76E7-C53F-CE35-AD97EBB0E63D}"/>
              </a:ext>
            </a:extLst>
          </p:cNvPr>
          <p:cNvSpPr/>
          <p:nvPr/>
        </p:nvSpPr>
        <p:spPr>
          <a:xfrm>
            <a:off x="8365011" y="995599"/>
            <a:ext cx="3708801" cy="27124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AAB4F7-37A4-CF3D-DA87-81BE55942FC3}"/>
              </a:ext>
            </a:extLst>
          </p:cNvPr>
          <p:cNvSpPr/>
          <p:nvPr/>
        </p:nvSpPr>
        <p:spPr>
          <a:xfrm>
            <a:off x="4851790" y="995599"/>
            <a:ext cx="3441978" cy="27124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70893DC-9AEF-E604-13CA-B1CAC2476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90" y="48890"/>
            <a:ext cx="870814" cy="90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40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1DB9-2546-CDC3-A12D-9AA33A6AA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8967"/>
            <a:ext cx="10515600" cy="1815212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and Circuit Design </a:t>
            </a:r>
            <a:endParaRPr lang="en-I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4753B-0A3D-0215-D9D7-F91FE7EFE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37" y="1042737"/>
            <a:ext cx="6434194" cy="5277852"/>
          </a:xfrm>
          <a:ln>
            <a:solidFill>
              <a:schemeClr val="accent1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Arduino Uno</a:t>
            </a:r>
          </a:p>
          <a:p>
            <a:pPr marL="0" indent="0">
              <a:buNone/>
            </a:pPr>
            <a:r>
              <a:rPr lang="en-US" dirty="0"/>
              <a:t>The microcontroller that controls the system.</a:t>
            </a:r>
          </a:p>
          <a:p>
            <a:r>
              <a:rPr lang="en-US" b="1" dirty="0"/>
              <a:t>Servo Motors</a:t>
            </a:r>
          </a:p>
          <a:p>
            <a:pPr marL="0" indent="0">
              <a:buNone/>
            </a:pPr>
            <a:r>
              <a:rPr lang="en-US" dirty="0"/>
              <a:t>Responsible for rotating the solar panel along both the horizontal and vertical axes.</a:t>
            </a:r>
          </a:p>
          <a:p>
            <a:r>
              <a:rPr lang="en-US" b="1" dirty="0"/>
              <a:t>LDR (Light-Dependent Resistors)</a:t>
            </a:r>
          </a:p>
          <a:p>
            <a:pPr marL="0" indent="0">
              <a:buNone/>
            </a:pPr>
            <a:r>
              <a:rPr lang="en-US" dirty="0"/>
              <a:t>Used to detect the light energy’s position and provide feedback to the Arduino Uno.</a:t>
            </a:r>
          </a:p>
          <a:p>
            <a:r>
              <a:rPr lang="en-US" b="1" dirty="0"/>
              <a:t>Resistors</a:t>
            </a:r>
          </a:p>
          <a:p>
            <a:pPr marL="0" indent="0">
              <a:buNone/>
            </a:pPr>
            <a:r>
              <a:rPr lang="en-US" dirty="0"/>
              <a:t>Used with LDRs to create a voltage divider, ensuring accurate light intensity readings while protecting the Arduino from excessive current.</a:t>
            </a:r>
          </a:p>
          <a:p>
            <a:r>
              <a:rPr lang="en-US" b="1" dirty="0"/>
              <a:t>Jumper Wires</a:t>
            </a:r>
          </a:p>
          <a:p>
            <a:pPr marL="0" indent="0">
              <a:buNone/>
            </a:pPr>
            <a:r>
              <a:rPr lang="en-US" dirty="0"/>
              <a:t>Flexible wires that connect the Arduino, servo motors, and LDRs, allowing for quick and easy circuit assembly and modifications.</a:t>
            </a:r>
          </a:p>
          <a:p>
            <a:pPr marL="457200" lvl="1" indent="0">
              <a:buNone/>
            </a:pP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4DC8EF-E34C-8C93-24C3-4984B5774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"/>
          <a:stretch/>
        </p:blipFill>
        <p:spPr>
          <a:xfrm rot="5400000">
            <a:off x="6600302" y="1714829"/>
            <a:ext cx="5277851" cy="39336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4C4DFD-1D3C-178F-D29C-837D2E9D7B57}"/>
              </a:ext>
            </a:extLst>
          </p:cNvPr>
          <p:cNvSpPr txBox="1"/>
          <p:nvPr/>
        </p:nvSpPr>
        <p:spPr>
          <a:xfrm>
            <a:off x="10265965" y="5301092"/>
            <a:ext cx="1492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Diagram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B52A99-7D1A-6E1D-B109-765C44F12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90" y="48891"/>
            <a:ext cx="868686" cy="9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36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8561F-B648-9224-A4FC-D6C4F7AC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504" y="132431"/>
            <a:ext cx="10274559" cy="1097522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Process of Solar Tracking</a:t>
            </a:r>
            <a:endParaRPr lang="en-I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2FFB5D-6056-EF80-7706-42AB676CE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864" y="1570918"/>
            <a:ext cx="9678210" cy="45033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1F2B05-ED0D-5AA3-FB01-83C56799E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49" y="3312367"/>
            <a:ext cx="2177570" cy="2761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6CE9D5-EB8B-654C-667D-8665A2A91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322" y="1244346"/>
            <a:ext cx="2123606" cy="160149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5DB160A-CEA4-8790-0AD1-239AAB99ADEE}"/>
              </a:ext>
            </a:extLst>
          </p:cNvPr>
          <p:cNvSpPr/>
          <p:nvPr/>
        </p:nvSpPr>
        <p:spPr>
          <a:xfrm>
            <a:off x="192639" y="1229953"/>
            <a:ext cx="9678210" cy="5170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93C10C-C6E3-5983-482B-BD64F6741B99}"/>
              </a:ext>
            </a:extLst>
          </p:cNvPr>
          <p:cNvSpPr/>
          <p:nvPr/>
        </p:nvSpPr>
        <p:spPr>
          <a:xfrm>
            <a:off x="9951928" y="1229953"/>
            <a:ext cx="2131000" cy="5170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4B0693-5930-24DB-4C5D-C9B86AAEF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90" y="48890"/>
            <a:ext cx="870814" cy="90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2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16014-50F2-6874-C936-C64B1C9FE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6" y="179308"/>
            <a:ext cx="5803641" cy="100568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Tracking System </a:t>
            </a:r>
            <a:br>
              <a:rPr lang="en-US" b="1" dirty="0"/>
            </a:b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12F95B-B0E8-531F-64E3-481BA1DF4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84" t="6103" r="-284" b="-2828"/>
          <a:stretch/>
        </p:blipFill>
        <p:spPr>
          <a:xfrm>
            <a:off x="183127" y="1876557"/>
            <a:ext cx="6892946" cy="493255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0AC034-B96F-63B8-0672-E3FF992D7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47" y="974996"/>
            <a:ext cx="6208340" cy="47840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7BDDFE-3C9E-363F-859D-B2FA3BC44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73" y="5759070"/>
            <a:ext cx="6208339" cy="9196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B36024-063F-CEB9-41C1-2023DF7F56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57" r="9387"/>
          <a:stretch/>
        </p:blipFill>
        <p:spPr>
          <a:xfrm>
            <a:off x="183127" y="974996"/>
            <a:ext cx="5499220" cy="9196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6CECB8-6470-366F-25AA-8D0DFE9129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90" y="48890"/>
            <a:ext cx="870814" cy="9063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FBAC923-F263-47DD-B505-C2A680671D73}"/>
              </a:ext>
            </a:extLst>
          </p:cNvPr>
          <p:cNvSpPr/>
          <p:nvPr/>
        </p:nvSpPr>
        <p:spPr>
          <a:xfrm>
            <a:off x="183127" y="974996"/>
            <a:ext cx="5484046" cy="570369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6A6604-D26D-247C-AD29-70E894A6C667}"/>
              </a:ext>
            </a:extLst>
          </p:cNvPr>
          <p:cNvSpPr/>
          <p:nvPr/>
        </p:nvSpPr>
        <p:spPr>
          <a:xfrm>
            <a:off x="5682347" y="974996"/>
            <a:ext cx="6223514" cy="5703696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75815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351</Words>
  <Application>Microsoft Office PowerPoint</Application>
  <PresentationFormat>Widescreen</PresentationFormat>
  <Paragraphs>51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Wingdings</vt:lpstr>
      <vt:lpstr>1_Office Theme</vt:lpstr>
      <vt:lpstr>PowerPoint Presentation</vt:lpstr>
      <vt:lpstr>IDEA TITLE</vt:lpstr>
      <vt:lpstr>  Introduction to Solar Tracker Systems </vt:lpstr>
      <vt:lpstr>Components and Circuit Design </vt:lpstr>
      <vt:lpstr>Step-by-Step Process of Solar Tracking</vt:lpstr>
      <vt:lpstr>               Solar Tracking System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Aditi Khare</dc:creator>
  <cp:lastModifiedBy>Rahul Kumar</cp:lastModifiedBy>
  <cp:revision>16</cp:revision>
  <dcterms:created xsi:type="dcterms:W3CDTF">2024-04-08T13:21:55Z</dcterms:created>
  <dcterms:modified xsi:type="dcterms:W3CDTF">2024-11-09T07:28:19Z</dcterms:modified>
</cp:coreProperties>
</file>